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Average" panose="020B0604020202020204" charset="0"/>
      <p:regular r:id="rId19"/>
    </p:embeddedFont>
    <p:embeddedFont>
      <p:font typeface="Oswald" panose="00000500000000000000" pitchFamily="2"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C5F415-C78C-4395-BDB5-6C6DD91EC882}" v="1" dt="2024-01-31T13:28:08.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418" y="4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Scott" userId="c650d04ab2c8d8e3" providerId="LiveId" clId="{B3C5F415-C78C-4395-BDB5-6C6DD91EC882}"/>
    <pc:docChg chg="custSel modSld">
      <pc:chgData name="Greg Scott" userId="c650d04ab2c8d8e3" providerId="LiveId" clId="{B3C5F415-C78C-4395-BDB5-6C6DD91EC882}" dt="2024-01-31T13:28:09.146" v="2" actId="27636"/>
      <pc:docMkLst>
        <pc:docMk/>
      </pc:docMkLst>
      <pc:sldChg chg="modSp mod">
        <pc:chgData name="Greg Scott" userId="c650d04ab2c8d8e3" providerId="LiveId" clId="{B3C5F415-C78C-4395-BDB5-6C6DD91EC882}" dt="2024-01-31T13:28:09.032" v="0" actId="27636"/>
        <pc:sldMkLst>
          <pc:docMk/>
          <pc:sldMk cId="0" sldId="259"/>
        </pc:sldMkLst>
        <pc:spChg chg="mod">
          <ac:chgData name="Greg Scott" userId="c650d04ab2c8d8e3" providerId="LiveId" clId="{B3C5F415-C78C-4395-BDB5-6C6DD91EC882}" dt="2024-01-31T13:28:09.032" v="0" actId="27636"/>
          <ac:spMkLst>
            <pc:docMk/>
            <pc:sldMk cId="0" sldId="259"/>
            <ac:spMk id="79" creationId="{00000000-0000-0000-0000-000000000000}"/>
          </ac:spMkLst>
        </pc:spChg>
      </pc:sldChg>
      <pc:sldChg chg="modSp mod">
        <pc:chgData name="Greg Scott" userId="c650d04ab2c8d8e3" providerId="LiveId" clId="{B3C5F415-C78C-4395-BDB5-6C6DD91EC882}" dt="2024-01-31T13:28:09.063" v="1" actId="27636"/>
        <pc:sldMkLst>
          <pc:docMk/>
          <pc:sldMk cId="0" sldId="262"/>
        </pc:sldMkLst>
        <pc:spChg chg="mod">
          <ac:chgData name="Greg Scott" userId="c650d04ab2c8d8e3" providerId="LiveId" clId="{B3C5F415-C78C-4395-BDB5-6C6DD91EC882}" dt="2024-01-31T13:28:09.063" v="1" actId="27636"/>
          <ac:spMkLst>
            <pc:docMk/>
            <pc:sldMk cId="0" sldId="262"/>
            <ac:spMk id="97" creationId="{00000000-0000-0000-0000-000000000000}"/>
          </ac:spMkLst>
        </pc:spChg>
      </pc:sldChg>
      <pc:sldChg chg="modSp mod">
        <pc:chgData name="Greg Scott" userId="c650d04ab2c8d8e3" providerId="LiveId" clId="{B3C5F415-C78C-4395-BDB5-6C6DD91EC882}" dt="2024-01-31T13:28:09.146" v="2" actId="27636"/>
        <pc:sldMkLst>
          <pc:docMk/>
          <pc:sldMk cId="0" sldId="266"/>
        </pc:sldMkLst>
        <pc:spChg chg="mod">
          <ac:chgData name="Greg Scott" userId="c650d04ab2c8d8e3" providerId="LiveId" clId="{B3C5F415-C78C-4395-BDB5-6C6DD91EC882}" dt="2024-01-31T13:28:09.146" v="2" actId="27636"/>
          <ac:spMkLst>
            <pc:docMk/>
            <pc:sldMk cId="0" sldId="266"/>
            <ac:spMk id="12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F180D-5ECA-AA57-8E8B-2ED7929826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4E84CB-E259-036A-20EB-B4A711C216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64CED4-2FD7-4B91-A7FA-1BD5035A71A6}" type="datetimeFigureOut">
              <a:rPr lang="en-US" smtClean="0"/>
              <a:t>1/31/2024</a:t>
            </a:fld>
            <a:endParaRPr lang="en-US"/>
          </a:p>
        </p:txBody>
      </p:sp>
      <p:sp>
        <p:nvSpPr>
          <p:cNvPr id="4" name="Footer Placeholder 3">
            <a:extLst>
              <a:ext uri="{FF2B5EF4-FFF2-40B4-BE49-F238E27FC236}">
                <a16:creationId xmlns:a16="http://schemas.microsoft.com/office/drawing/2014/main" id="{22C669FD-2559-8AF8-C102-C337863E76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www.glscott.org</a:t>
            </a:r>
          </a:p>
        </p:txBody>
      </p:sp>
      <p:sp>
        <p:nvSpPr>
          <p:cNvPr id="5" name="Slide Number Placeholder 4">
            <a:extLst>
              <a:ext uri="{FF2B5EF4-FFF2-40B4-BE49-F238E27FC236}">
                <a16:creationId xmlns:a16="http://schemas.microsoft.com/office/drawing/2014/main" id="{AFD93CC7-6B89-B9A2-7810-81140886CE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01244C-036A-4B4D-A489-8C8CE378BA55}" type="slidenum">
              <a:rPr lang="en-US" smtClean="0"/>
              <a:t>‹#›</a:t>
            </a:fld>
            <a:endParaRPr lang="en-US"/>
          </a:p>
        </p:txBody>
      </p:sp>
    </p:spTree>
    <p:extLst>
      <p:ext uri="{BB962C8B-B14F-4D97-AF65-F5344CB8AC3E}">
        <p14:creationId xmlns:p14="http://schemas.microsoft.com/office/powerpoint/2010/main" val="23393223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661ac50d17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661ac50d1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661ac50d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661ac50d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661ac50d17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661ac50d17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661ac50d17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661ac50d17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661ac50d17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661ac50d17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661ac50d17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661ac50d17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661ac50d17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661ac50d1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661ac50d17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661ac50d1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661ac50d1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661ac50d1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661ac50d17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661ac50d1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661ac50d17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661ac50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661ac50d17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661ac50d17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661ac50d17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661ac50d17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661ac50d17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661ac50d1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kKWfdmcXmK4"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hYDeWC9ADYA"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T45aF1NLMyM"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Civil Right {Important} Court Cases</a:t>
            </a: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Unit 10: Civil Rights #4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29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Hernandez v. Texas (1954)</a:t>
            </a:r>
            <a:endParaRPr sz="3200"/>
          </a:p>
        </p:txBody>
      </p:sp>
      <p:sp>
        <p:nvSpPr>
          <p:cNvPr id="119" name="Google Shape;119;p22"/>
          <p:cNvSpPr txBox="1">
            <a:spLocks noGrp="1"/>
          </p:cNvSpPr>
          <p:nvPr>
            <p:ph type="body" idx="2"/>
          </p:nvPr>
        </p:nvSpPr>
        <p:spPr>
          <a:xfrm>
            <a:off x="3763825" y="720600"/>
            <a:ext cx="5278800" cy="4253100"/>
          </a:xfrm>
          <a:prstGeom prst="rect">
            <a:avLst/>
          </a:prstGeom>
        </p:spPr>
        <p:txBody>
          <a:bodyPr spcFirstLastPara="1" wrap="square" lIns="91425" tIns="91425" rIns="91425" bIns="91425" anchor="t" anchorCtr="0">
            <a:noAutofit/>
          </a:bodyPr>
          <a:lstStyle/>
          <a:p>
            <a:pPr marL="457200" lvl="0" indent="-343217" algn="l" rtl="0">
              <a:lnSpc>
                <a:spcPct val="95000"/>
              </a:lnSpc>
              <a:spcBef>
                <a:spcPts val="0"/>
              </a:spcBef>
              <a:spcAft>
                <a:spcPts val="0"/>
              </a:spcAft>
              <a:buClr>
                <a:schemeClr val="dk1"/>
              </a:buClr>
              <a:buSzPts val="1805"/>
              <a:buChar char="●"/>
            </a:pPr>
            <a:r>
              <a:rPr lang="en" sz="1804" b="1" i="1">
                <a:solidFill>
                  <a:schemeClr val="dk1"/>
                </a:solidFill>
              </a:rPr>
              <a:t>Because Mexican-Americans are considered “white” by the U.S. census, southern states such as Texas had always given Hispanic defendants </a:t>
            </a:r>
            <a:r>
              <a:rPr lang="en" sz="1804" b="1" i="1" u="sng">
                <a:solidFill>
                  <a:srgbClr val="FF0000"/>
                </a:solidFill>
              </a:rPr>
              <a:t>all white juries</a:t>
            </a:r>
            <a:r>
              <a:rPr lang="en" sz="1804" b="1" i="1">
                <a:solidFill>
                  <a:schemeClr val="dk1"/>
                </a:solidFill>
              </a:rPr>
              <a:t> in court cases</a:t>
            </a:r>
            <a:endParaRPr sz="1804" b="1" i="1">
              <a:solidFill>
                <a:schemeClr val="dk1"/>
              </a:solidFill>
            </a:endParaRPr>
          </a:p>
          <a:p>
            <a:pPr marL="457200" lvl="0" indent="-343217" algn="l" rtl="0">
              <a:lnSpc>
                <a:spcPct val="95000"/>
              </a:lnSpc>
              <a:spcBef>
                <a:spcPts val="0"/>
              </a:spcBef>
              <a:spcAft>
                <a:spcPts val="0"/>
              </a:spcAft>
              <a:buClr>
                <a:schemeClr val="dk1"/>
              </a:buClr>
              <a:buSzPts val="1805"/>
              <a:buChar char="●"/>
            </a:pPr>
            <a:r>
              <a:rPr lang="en" sz="1804">
                <a:solidFill>
                  <a:schemeClr val="dk1"/>
                </a:solidFill>
              </a:rPr>
              <a:t>After Pete Hernandez was convicted of murder and sentenced to death by an all-white jury, he appealed</a:t>
            </a:r>
            <a:endParaRPr sz="1804">
              <a:solidFill>
                <a:schemeClr val="dk1"/>
              </a:solidFill>
            </a:endParaRPr>
          </a:p>
          <a:p>
            <a:pPr marL="457200" lvl="0" indent="-343217" algn="l" rtl="0">
              <a:lnSpc>
                <a:spcPct val="95000"/>
              </a:lnSpc>
              <a:spcBef>
                <a:spcPts val="0"/>
              </a:spcBef>
              <a:spcAft>
                <a:spcPts val="0"/>
              </a:spcAft>
              <a:buClr>
                <a:schemeClr val="dk1"/>
              </a:buClr>
              <a:buSzPts val="1805"/>
              <a:buChar char="●"/>
            </a:pPr>
            <a:r>
              <a:rPr lang="en" sz="1804" b="1" i="1">
                <a:solidFill>
                  <a:schemeClr val="dk1"/>
                </a:solidFill>
              </a:rPr>
              <a:t>The Supreme Court ruled that Mexican-Americans are a </a:t>
            </a:r>
            <a:r>
              <a:rPr lang="en" sz="1804" b="1" i="1" u="sng">
                <a:solidFill>
                  <a:srgbClr val="FF0000"/>
                </a:solidFill>
              </a:rPr>
              <a:t>separate </a:t>
            </a:r>
            <a:r>
              <a:rPr lang="en" sz="1804" b="1" i="1">
                <a:solidFill>
                  <a:schemeClr val="dk1"/>
                </a:solidFill>
              </a:rPr>
              <a:t>class even though the law says that they are white and thus deserve to have Mexican-Americans on their juries</a:t>
            </a:r>
            <a:endParaRPr sz="1804" b="1" i="1">
              <a:solidFill>
                <a:schemeClr val="dk1"/>
              </a:solidFill>
            </a:endParaRPr>
          </a:p>
          <a:p>
            <a:pPr marL="457200" lvl="0" indent="-343217" algn="l" rtl="0">
              <a:lnSpc>
                <a:spcPct val="95000"/>
              </a:lnSpc>
              <a:spcBef>
                <a:spcPts val="0"/>
              </a:spcBef>
              <a:spcAft>
                <a:spcPts val="0"/>
              </a:spcAft>
              <a:buClr>
                <a:schemeClr val="dk1"/>
              </a:buClr>
              <a:buSzPts val="1805"/>
              <a:buChar char="●"/>
            </a:pPr>
            <a:r>
              <a:rPr lang="en" sz="1804">
                <a:solidFill>
                  <a:schemeClr val="dk1"/>
                </a:solidFill>
              </a:rPr>
              <a:t>The winning argument was made when Hernandez’s lawyer pointed out that there was a Mexicans-only restroom in the very court that Hernandez was tried in</a:t>
            </a:r>
            <a:endParaRPr sz="1804">
              <a:solidFill>
                <a:schemeClr val="dk1"/>
              </a:solidFill>
            </a:endParaRPr>
          </a:p>
        </p:txBody>
      </p:sp>
      <p:pic>
        <p:nvPicPr>
          <p:cNvPr id="120" name="Google Shape;120;p22"/>
          <p:cNvPicPr preferRelativeResize="0"/>
          <p:nvPr/>
        </p:nvPicPr>
        <p:blipFill>
          <a:blip r:embed="rId3">
            <a:alphaModFix/>
          </a:blip>
          <a:stretch>
            <a:fillRect/>
          </a:stretch>
        </p:blipFill>
        <p:spPr>
          <a:xfrm>
            <a:off x="111225" y="720525"/>
            <a:ext cx="3602550" cy="4253100"/>
          </a:xfrm>
          <a:prstGeom prst="rect">
            <a:avLst/>
          </a:prstGeom>
          <a:noFill/>
          <a:ln w="9525" cap="flat" cmpd="sng">
            <a:solidFill>
              <a:srgbClr val="595959"/>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119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Sweatt v. Painter (1950)</a:t>
            </a:r>
            <a:endParaRPr sz="3200"/>
          </a:p>
        </p:txBody>
      </p:sp>
      <p:sp>
        <p:nvSpPr>
          <p:cNvPr id="126" name="Google Shape;126;p23"/>
          <p:cNvSpPr txBox="1">
            <a:spLocks noGrp="1"/>
          </p:cNvSpPr>
          <p:nvPr>
            <p:ph type="body" idx="1"/>
          </p:nvPr>
        </p:nvSpPr>
        <p:spPr>
          <a:xfrm>
            <a:off x="111225" y="820675"/>
            <a:ext cx="4991100" cy="4161600"/>
          </a:xfrm>
          <a:prstGeom prst="rect">
            <a:avLst/>
          </a:prstGeom>
        </p:spPr>
        <p:txBody>
          <a:bodyPr spcFirstLastPara="1" wrap="square" lIns="91425" tIns="91425" rIns="91425" bIns="91425" anchor="t" anchorCtr="0">
            <a:normAutofit fontScale="92500"/>
          </a:bodyPr>
          <a:lstStyle/>
          <a:p>
            <a:pPr marL="457200" lvl="0" indent="-368300" algn="l" rtl="0">
              <a:spcBef>
                <a:spcPts val="0"/>
              </a:spcBef>
              <a:spcAft>
                <a:spcPts val="0"/>
              </a:spcAft>
              <a:buClr>
                <a:schemeClr val="dk1"/>
              </a:buClr>
              <a:buSzPts val="2200"/>
              <a:buChar char="●"/>
            </a:pPr>
            <a:r>
              <a:rPr lang="en" sz="2200">
                <a:solidFill>
                  <a:schemeClr val="dk1"/>
                </a:solidFill>
              </a:rPr>
              <a:t>Heman Marion Sweatt, a black man, applied for </a:t>
            </a:r>
            <a:r>
              <a:rPr lang="en" sz="2200" b="1" i="1" u="sng">
                <a:solidFill>
                  <a:srgbClr val="FF0000"/>
                </a:solidFill>
              </a:rPr>
              <a:t>admission</a:t>
            </a:r>
            <a:r>
              <a:rPr lang="en" sz="2200">
                <a:solidFill>
                  <a:schemeClr val="dk1"/>
                </a:solidFill>
              </a:rPr>
              <a:t> to the University of Texas Law School (1946)</a:t>
            </a:r>
            <a:endParaRPr sz="2200">
              <a:solidFill>
                <a:schemeClr val="dk1"/>
              </a:solidFill>
            </a:endParaRPr>
          </a:p>
          <a:p>
            <a:pPr marL="457200" lvl="0" indent="-368300" algn="l" rtl="0">
              <a:spcBef>
                <a:spcPts val="0"/>
              </a:spcBef>
              <a:spcAft>
                <a:spcPts val="0"/>
              </a:spcAft>
              <a:buClr>
                <a:schemeClr val="dk1"/>
              </a:buClr>
              <a:buSzPts val="2200"/>
              <a:buChar char="●"/>
            </a:pPr>
            <a:r>
              <a:rPr lang="en" sz="2200" b="1" i="1">
                <a:solidFill>
                  <a:schemeClr val="dk1"/>
                </a:solidFill>
              </a:rPr>
              <a:t>State law restricted access to the university to blacks, Sweatt’s application was automatically </a:t>
            </a:r>
            <a:r>
              <a:rPr lang="en" sz="2200" b="1" i="1" u="sng">
                <a:solidFill>
                  <a:srgbClr val="FF0000"/>
                </a:solidFill>
              </a:rPr>
              <a:t>rejected</a:t>
            </a:r>
            <a:r>
              <a:rPr lang="en" sz="2200" b="1" i="1">
                <a:solidFill>
                  <a:schemeClr val="dk1"/>
                </a:solidFill>
              </a:rPr>
              <a:t> because of his race</a:t>
            </a:r>
            <a:endParaRPr sz="2200" b="1" i="1">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When Sweatt asked the state courts to order his admission, </a:t>
            </a:r>
            <a:r>
              <a:rPr lang="en" sz="2200" b="1" i="1">
                <a:solidFill>
                  <a:schemeClr val="dk1"/>
                </a:solidFill>
              </a:rPr>
              <a:t>the university attempted to provide separate but equal facilities for black law students</a:t>
            </a:r>
            <a:endParaRPr sz="2200" b="1" i="1">
              <a:solidFill>
                <a:schemeClr val="dk1"/>
              </a:solidFill>
            </a:endParaRPr>
          </a:p>
        </p:txBody>
      </p:sp>
      <p:pic>
        <p:nvPicPr>
          <p:cNvPr id="127" name="Google Shape;127;p23"/>
          <p:cNvPicPr preferRelativeResize="0"/>
          <p:nvPr/>
        </p:nvPicPr>
        <p:blipFill>
          <a:blip r:embed="rId3">
            <a:alphaModFix/>
          </a:blip>
          <a:stretch>
            <a:fillRect/>
          </a:stretch>
        </p:blipFill>
        <p:spPr>
          <a:xfrm>
            <a:off x="5364975" y="69325"/>
            <a:ext cx="3666025" cy="2677725"/>
          </a:xfrm>
          <a:prstGeom prst="rect">
            <a:avLst/>
          </a:prstGeom>
          <a:noFill/>
          <a:ln>
            <a:noFill/>
          </a:ln>
        </p:spPr>
      </p:pic>
      <p:pic>
        <p:nvPicPr>
          <p:cNvPr id="128" name="Google Shape;128;p23"/>
          <p:cNvPicPr preferRelativeResize="0"/>
          <p:nvPr/>
        </p:nvPicPr>
        <p:blipFill>
          <a:blip r:embed="rId4">
            <a:alphaModFix/>
          </a:blip>
          <a:stretch>
            <a:fillRect/>
          </a:stretch>
        </p:blipFill>
        <p:spPr>
          <a:xfrm>
            <a:off x="5364975" y="2847125"/>
            <a:ext cx="3666025" cy="2135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144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Roe v. Wade (1973)</a:t>
            </a:r>
            <a:endParaRPr sz="3200"/>
          </a:p>
        </p:txBody>
      </p:sp>
      <p:sp>
        <p:nvSpPr>
          <p:cNvPr id="134" name="Google Shape;134;p24"/>
          <p:cNvSpPr txBox="1">
            <a:spLocks noGrp="1"/>
          </p:cNvSpPr>
          <p:nvPr>
            <p:ph type="body" idx="2"/>
          </p:nvPr>
        </p:nvSpPr>
        <p:spPr>
          <a:xfrm>
            <a:off x="4639450" y="207825"/>
            <a:ext cx="4390800" cy="4784400"/>
          </a:xfrm>
          <a:prstGeom prst="rect">
            <a:avLst/>
          </a:prstGeom>
        </p:spPr>
        <p:txBody>
          <a:bodyPr spcFirstLastPara="1" wrap="square" lIns="91425" tIns="91425" rIns="91425" bIns="91425" anchor="t" anchorCtr="0">
            <a:normAutofit fontScale="92500" lnSpcReduction="20000"/>
          </a:bodyPr>
          <a:lstStyle/>
          <a:p>
            <a:pPr marL="457200" lvl="0" indent="-357822" algn="l" rtl="0">
              <a:spcBef>
                <a:spcPts val="0"/>
              </a:spcBef>
              <a:spcAft>
                <a:spcPts val="0"/>
              </a:spcAft>
              <a:buClr>
                <a:schemeClr val="dk1"/>
              </a:buClr>
              <a:buSzPct val="100000"/>
              <a:buChar char="●"/>
            </a:pPr>
            <a:r>
              <a:rPr lang="en" sz="2200" b="1" i="1">
                <a:solidFill>
                  <a:schemeClr val="dk1"/>
                </a:solidFill>
              </a:rPr>
              <a:t>The debate on abortion is between “pro-life” (people who want to </a:t>
            </a:r>
            <a:r>
              <a:rPr lang="en" sz="2200" b="1" i="1" u="sng">
                <a:solidFill>
                  <a:srgbClr val="FF0000"/>
                </a:solidFill>
              </a:rPr>
              <a:t>outlaw</a:t>
            </a:r>
            <a:r>
              <a:rPr lang="en" sz="2200" b="1" i="1">
                <a:solidFill>
                  <a:schemeClr val="dk1"/>
                </a:solidFill>
              </a:rPr>
              <a:t> abortion) and “pro-choice” (people who want abortion to be a </a:t>
            </a:r>
            <a:r>
              <a:rPr lang="en" sz="2200" b="1" i="1" u="sng">
                <a:solidFill>
                  <a:srgbClr val="FF0000"/>
                </a:solidFill>
              </a:rPr>
              <a:t>legal</a:t>
            </a:r>
            <a:r>
              <a:rPr lang="en" sz="2200" b="1" i="1">
                <a:solidFill>
                  <a:schemeClr val="dk1"/>
                </a:solidFill>
              </a:rPr>
              <a:t> choice)</a:t>
            </a:r>
            <a:endParaRPr sz="2200" b="1" i="1">
              <a:solidFill>
                <a:schemeClr val="dk1"/>
              </a:solidFill>
            </a:endParaRPr>
          </a:p>
          <a:p>
            <a:pPr marL="457200" lvl="0" indent="-357822" algn="l" rtl="0">
              <a:spcBef>
                <a:spcPts val="0"/>
              </a:spcBef>
              <a:spcAft>
                <a:spcPts val="0"/>
              </a:spcAft>
              <a:buClr>
                <a:schemeClr val="dk1"/>
              </a:buClr>
              <a:buSzPct val="100000"/>
              <a:buChar char="●"/>
            </a:pPr>
            <a:r>
              <a:rPr lang="en" sz="2200">
                <a:solidFill>
                  <a:schemeClr val="dk1"/>
                </a:solidFill>
              </a:rPr>
              <a:t>In the 1970s, the women’s rights movement rallied around the pro-choice argument</a:t>
            </a:r>
            <a:endParaRPr sz="2200">
              <a:solidFill>
                <a:schemeClr val="dk1"/>
              </a:solidFill>
            </a:endParaRPr>
          </a:p>
          <a:p>
            <a:pPr marL="457200" lvl="0" indent="-357822" algn="l" rtl="0">
              <a:spcBef>
                <a:spcPts val="0"/>
              </a:spcBef>
              <a:spcAft>
                <a:spcPts val="0"/>
              </a:spcAft>
              <a:buClr>
                <a:schemeClr val="dk1"/>
              </a:buClr>
              <a:buSzPct val="100000"/>
              <a:buChar char="●"/>
            </a:pPr>
            <a:r>
              <a:rPr lang="en" sz="2200">
                <a:solidFill>
                  <a:schemeClr val="dk1"/>
                </a:solidFill>
              </a:rPr>
              <a:t>In Roe v. Wade, </a:t>
            </a:r>
            <a:r>
              <a:rPr lang="en" sz="2200" b="1" i="1">
                <a:solidFill>
                  <a:schemeClr val="dk1"/>
                </a:solidFill>
              </a:rPr>
              <a:t>the Supreme Court ruled that women had the </a:t>
            </a:r>
            <a:r>
              <a:rPr lang="en" sz="2200" b="1" i="1" u="sng">
                <a:solidFill>
                  <a:srgbClr val="FF0000"/>
                </a:solidFill>
              </a:rPr>
              <a:t>right</a:t>
            </a:r>
            <a:r>
              <a:rPr lang="en" sz="2200" b="1" i="1">
                <a:solidFill>
                  <a:schemeClr val="dk1"/>
                </a:solidFill>
              </a:rPr>
              <a:t> to choose abortion up to 3 months</a:t>
            </a:r>
            <a:endParaRPr sz="2200" b="1" i="1">
              <a:solidFill>
                <a:schemeClr val="dk1"/>
              </a:solidFill>
            </a:endParaRPr>
          </a:p>
          <a:p>
            <a:pPr marL="914400" lvl="1" indent="-357822" algn="l" rtl="0">
              <a:spcBef>
                <a:spcPts val="0"/>
              </a:spcBef>
              <a:spcAft>
                <a:spcPts val="0"/>
              </a:spcAft>
              <a:buClr>
                <a:schemeClr val="dk1"/>
              </a:buClr>
              <a:buSzPct val="100000"/>
              <a:buChar char="○"/>
            </a:pPr>
            <a:r>
              <a:rPr lang="en" sz="2200">
                <a:solidFill>
                  <a:schemeClr val="dk1"/>
                </a:solidFill>
              </a:rPr>
              <a:t>Later, she said it was her biggest regret and started fighting to end abortion</a:t>
            </a:r>
            <a:endParaRPr sz="2200">
              <a:solidFill>
                <a:schemeClr val="dk1"/>
              </a:solidFill>
            </a:endParaRPr>
          </a:p>
        </p:txBody>
      </p:sp>
      <p:pic>
        <p:nvPicPr>
          <p:cNvPr id="135" name="Google Shape;135;p24"/>
          <p:cNvPicPr preferRelativeResize="0"/>
          <p:nvPr/>
        </p:nvPicPr>
        <p:blipFill>
          <a:blip r:embed="rId3">
            <a:alphaModFix/>
          </a:blip>
          <a:stretch>
            <a:fillRect/>
          </a:stretch>
        </p:blipFill>
        <p:spPr>
          <a:xfrm>
            <a:off x="139875" y="782350"/>
            <a:ext cx="2726950" cy="2042580"/>
          </a:xfrm>
          <a:prstGeom prst="rect">
            <a:avLst/>
          </a:prstGeom>
          <a:noFill/>
          <a:ln>
            <a:noFill/>
          </a:ln>
        </p:spPr>
      </p:pic>
      <p:pic>
        <p:nvPicPr>
          <p:cNvPr id="136" name="Google Shape;136;p24"/>
          <p:cNvPicPr preferRelativeResize="0"/>
          <p:nvPr/>
        </p:nvPicPr>
        <p:blipFill>
          <a:blip r:embed="rId4">
            <a:alphaModFix/>
          </a:blip>
          <a:stretch>
            <a:fillRect/>
          </a:stretch>
        </p:blipFill>
        <p:spPr>
          <a:xfrm>
            <a:off x="1481811" y="2949650"/>
            <a:ext cx="3014314" cy="2042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5" descr="Nike Commercial - Title IX - 106.41 Athletics - 1996&#10;This 30 spot was shown during the Summer Olympic Games in Atlanta.&#10;&#10;Copyright Disclaimer under section 107 of the Copyright Act of 1976, allowance is made for “fair use” for purposes such as criticism, comment, news reporting, teaching, scholarship, education and research. Fair use is a use permitted by copyright statute that might otherwise be infringing.&#10;&#10;From my personal VHS collection.&#10;No rights intended or implied. For personal use and enjoyment only.&#10;&#10;Come visit Anne's eBay store for sports and entertainment memorabilia!:&#10;https://www.ebay.com/str/atozpiratebooty&#10;&#10;Find me on Social Media here too:&#10;&#10;Twitter: &#10;@AnneZarra&#10;@AtoZPirateBooty&#10;@ilovebjscatalog&#10;&#10;Facebook&#10;The ABC’s of Selling Online Using eBay&#10;https://www.facebook.com/ABCs-of-Selling-Online-1438174322939762/&#10;&#10;The I Love Barbra Catalog (for Streisand Fans!)&#10;https://www.facebook.com/ilovebarbracatalog/&#10;&#10;A to Z Pirate Booty (My eBay Selling Page)&#10;https://www.facebook.com/atozpiratebooty/&#10;&#10;My Warrior Mom Life &#10;https://www.facebook.com/mywarriormomlife/" title="Nike Commercial   Title IX   106 41 Athletics   1996">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11700" y="144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Title IX (Nine)</a:t>
            </a:r>
            <a:endParaRPr sz="3200"/>
          </a:p>
        </p:txBody>
      </p:sp>
      <p:sp>
        <p:nvSpPr>
          <p:cNvPr id="147" name="Google Shape;147;p26"/>
          <p:cNvSpPr txBox="1">
            <a:spLocks noGrp="1"/>
          </p:cNvSpPr>
          <p:nvPr>
            <p:ph type="body" idx="1"/>
          </p:nvPr>
        </p:nvSpPr>
        <p:spPr>
          <a:xfrm>
            <a:off x="123750" y="795650"/>
            <a:ext cx="4448400" cy="4178100"/>
          </a:xfrm>
          <a:prstGeom prst="rect">
            <a:avLst/>
          </a:prstGeom>
        </p:spPr>
        <p:txBody>
          <a:bodyPr spcFirstLastPara="1" wrap="square" lIns="91425" tIns="91425" rIns="91425" bIns="91425" anchor="t" anchorCtr="0">
            <a:normAutofit fontScale="92500"/>
          </a:bodyPr>
          <a:lstStyle/>
          <a:p>
            <a:pPr marL="457200" lvl="0" indent="-357822" algn="l" rtl="0">
              <a:spcBef>
                <a:spcPts val="0"/>
              </a:spcBef>
              <a:spcAft>
                <a:spcPts val="0"/>
              </a:spcAft>
              <a:buClr>
                <a:schemeClr val="dk1"/>
              </a:buClr>
              <a:buSzPct val="100000"/>
              <a:buChar char="●"/>
            </a:pPr>
            <a:r>
              <a:rPr lang="en" sz="2200">
                <a:solidFill>
                  <a:schemeClr val="dk1"/>
                </a:solidFill>
              </a:rPr>
              <a:t>Title IX of the Educational Amendments Act (1972) </a:t>
            </a:r>
            <a:r>
              <a:rPr lang="en" sz="2200" b="1" i="1">
                <a:solidFill>
                  <a:schemeClr val="dk1"/>
                </a:solidFill>
              </a:rPr>
              <a:t>promotes equality between </a:t>
            </a:r>
            <a:r>
              <a:rPr lang="en" sz="2200" b="1" i="1" u="sng">
                <a:solidFill>
                  <a:srgbClr val="FF0000"/>
                </a:solidFill>
              </a:rPr>
              <a:t>boys and girls</a:t>
            </a:r>
            <a:r>
              <a:rPr lang="en" sz="2200" b="1" i="1">
                <a:solidFill>
                  <a:schemeClr val="dk1"/>
                </a:solidFill>
              </a:rPr>
              <a:t> in education by withholding federal funding from schools and colleges that don’t give equal opportunities to boys and girls</a:t>
            </a:r>
            <a:endParaRPr sz="2200" b="1" i="1">
              <a:solidFill>
                <a:schemeClr val="dk1"/>
              </a:solidFill>
            </a:endParaRPr>
          </a:p>
          <a:p>
            <a:pPr marL="457200" lvl="0" indent="-357822" algn="l" rtl="0">
              <a:spcBef>
                <a:spcPts val="0"/>
              </a:spcBef>
              <a:spcAft>
                <a:spcPts val="0"/>
              </a:spcAft>
              <a:buClr>
                <a:schemeClr val="dk1"/>
              </a:buClr>
              <a:buSzPct val="100000"/>
              <a:buChar char="●"/>
            </a:pPr>
            <a:r>
              <a:rPr lang="en" sz="2200">
                <a:solidFill>
                  <a:schemeClr val="dk1"/>
                </a:solidFill>
              </a:rPr>
              <a:t>This greatly increased the number of girls’ sports programs and more women were able to go to college for better jobs</a:t>
            </a:r>
            <a:endParaRPr sz="2200">
              <a:solidFill>
                <a:schemeClr val="dk1"/>
              </a:solidFill>
            </a:endParaRPr>
          </a:p>
        </p:txBody>
      </p:sp>
      <p:pic>
        <p:nvPicPr>
          <p:cNvPr id="148" name="Google Shape;148;p26"/>
          <p:cNvPicPr preferRelativeResize="0"/>
          <p:nvPr/>
        </p:nvPicPr>
        <p:blipFill>
          <a:blip r:embed="rId3">
            <a:alphaModFix/>
          </a:blip>
          <a:stretch>
            <a:fillRect/>
          </a:stretch>
        </p:blipFill>
        <p:spPr>
          <a:xfrm>
            <a:off x="4686850" y="144825"/>
            <a:ext cx="3929300" cy="2214450"/>
          </a:xfrm>
          <a:prstGeom prst="rect">
            <a:avLst/>
          </a:prstGeom>
          <a:noFill/>
          <a:ln w="19050" cap="flat" cmpd="sng">
            <a:solidFill>
              <a:srgbClr val="000000"/>
            </a:solidFill>
            <a:prstDash val="solid"/>
            <a:round/>
            <a:headEnd type="none" w="sm" len="sm"/>
            <a:tailEnd type="none" w="sm" len="sm"/>
          </a:ln>
        </p:spPr>
      </p:pic>
      <p:pic>
        <p:nvPicPr>
          <p:cNvPr id="149" name="Google Shape;149;p26"/>
          <p:cNvPicPr preferRelativeResize="0"/>
          <p:nvPr/>
        </p:nvPicPr>
        <p:blipFill>
          <a:blip r:embed="rId4">
            <a:alphaModFix/>
          </a:blip>
          <a:stretch>
            <a:fillRect/>
          </a:stretch>
        </p:blipFill>
        <p:spPr>
          <a:xfrm>
            <a:off x="5151250" y="2471850"/>
            <a:ext cx="3929300" cy="25518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11700" y="94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Americans with Disabilities Act (ADA)</a:t>
            </a:r>
            <a:endParaRPr sz="3200"/>
          </a:p>
        </p:txBody>
      </p:sp>
      <p:sp>
        <p:nvSpPr>
          <p:cNvPr id="155" name="Google Shape;155;p27"/>
          <p:cNvSpPr txBox="1">
            <a:spLocks noGrp="1"/>
          </p:cNvSpPr>
          <p:nvPr>
            <p:ph type="body" idx="2"/>
          </p:nvPr>
        </p:nvSpPr>
        <p:spPr>
          <a:xfrm>
            <a:off x="4727025" y="1083750"/>
            <a:ext cx="4340400" cy="29760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Clr>
                <a:schemeClr val="dk1"/>
              </a:buClr>
              <a:buSzPts val="2200"/>
              <a:buChar char="●"/>
            </a:pPr>
            <a:r>
              <a:rPr lang="en" sz="2200">
                <a:solidFill>
                  <a:schemeClr val="dk1"/>
                </a:solidFill>
              </a:rPr>
              <a:t>Banned discrimination against persons with </a:t>
            </a:r>
            <a:r>
              <a:rPr lang="en" sz="2200" b="1" i="1" u="sng">
                <a:solidFill>
                  <a:srgbClr val="FF0000"/>
                </a:solidFill>
              </a:rPr>
              <a:t>disabilities</a:t>
            </a:r>
            <a:r>
              <a:rPr lang="en" sz="2200">
                <a:solidFill>
                  <a:schemeClr val="dk1"/>
                </a:solidFill>
              </a:rPr>
              <a:t> in employment, transportation, public education, etc.</a:t>
            </a:r>
            <a:endParaRPr sz="2200">
              <a:solidFill>
                <a:schemeClr val="dk1"/>
              </a:solidFill>
            </a:endParaRPr>
          </a:p>
          <a:p>
            <a:pPr marL="914400" lvl="1" indent="-368300" algn="l" rtl="0">
              <a:spcBef>
                <a:spcPts val="0"/>
              </a:spcBef>
              <a:spcAft>
                <a:spcPts val="0"/>
              </a:spcAft>
              <a:buClr>
                <a:schemeClr val="dk1"/>
              </a:buClr>
              <a:buSzPts val="2200"/>
              <a:buChar char="○"/>
            </a:pPr>
            <a:r>
              <a:rPr lang="en" sz="2200" b="1" i="1" u="sng">
                <a:solidFill>
                  <a:srgbClr val="FF0000"/>
                </a:solidFill>
              </a:rPr>
              <a:t>Easier access</a:t>
            </a:r>
            <a:r>
              <a:rPr lang="en" sz="2200">
                <a:solidFill>
                  <a:schemeClr val="dk1"/>
                </a:solidFill>
              </a:rPr>
              <a:t> to employment and public facilities</a:t>
            </a:r>
            <a:endParaRPr sz="2200">
              <a:solidFill>
                <a:schemeClr val="dk1"/>
              </a:solidFill>
            </a:endParaRPr>
          </a:p>
        </p:txBody>
      </p:sp>
      <p:pic>
        <p:nvPicPr>
          <p:cNvPr id="156" name="Google Shape;156;p27"/>
          <p:cNvPicPr preferRelativeResize="0"/>
          <p:nvPr/>
        </p:nvPicPr>
        <p:blipFill>
          <a:blip r:embed="rId3">
            <a:alphaModFix/>
          </a:blip>
          <a:stretch>
            <a:fillRect/>
          </a:stretch>
        </p:blipFill>
        <p:spPr>
          <a:xfrm>
            <a:off x="107978" y="734248"/>
            <a:ext cx="2389325" cy="2100350"/>
          </a:xfrm>
          <a:prstGeom prst="rect">
            <a:avLst/>
          </a:prstGeom>
          <a:noFill/>
          <a:ln>
            <a:noFill/>
          </a:ln>
        </p:spPr>
      </p:pic>
      <p:pic>
        <p:nvPicPr>
          <p:cNvPr id="157" name="Google Shape;157;p27"/>
          <p:cNvPicPr preferRelativeResize="0"/>
          <p:nvPr/>
        </p:nvPicPr>
        <p:blipFill>
          <a:blip r:embed="rId4">
            <a:alphaModFix/>
          </a:blip>
          <a:stretch>
            <a:fillRect/>
          </a:stretch>
        </p:blipFill>
        <p:spPr>
          <a:xfrm>
            <a:off x="1628025" y="3026450"/>
            <a:ext cx="2943975" cy="198470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245275"/>
            <a:ext cx="8520600" cy="77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a:t>Things To Consider…</a:t>
            </a:r>
            <a:endParaRPr sz="3200"/>
          </a:p>
        </p:txBody>
      </p:sp>
      <p:sp>
        <p:nvSpPr>
          <p:cNvPr id="66" name="Google Shape;66;p14"/>
          <p:cNvSpPr txBox="1">
            <a:spLocks noGrp="1"/>
          </p:cNvSpPr>
          <p:nvPr>
            <p:ph type="body" idx="1"/>
          </p:nvPr>
        </p:nvSpPr>
        <p:spPr>
          <a:xfrm>
            <a:off x="311700" y="1152475"/>
            <a:ext cx="3999900" cy="35709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Clr>
                <a:schemeClr val="dk1"/>
              </a:buClr>
              <a:buSzPts val="2000"/>
              <a:buChar char="●"/>
            </a:pPr>
            <a:r>
              <a:rPr lang="en" sz="2000">
                <a:solidFill>
                  <a:schemeClr val="dk1"/>
                </a:solidFill>
              </a:rPr>
              <a:t>The main power of the Supreme Court of the United States is that </a:t>
            </a:r>
            <a:r>
              <a:rPr lang="en" sz="2000" b="1" i="1">
                <a:solidFill>
                  <a:schemeClr val="dk1"/>
                </a:solidFill>
              </a:rPr>
              <a:t>it can</a:t>
            </a:r>
            <a:r>
              <a:rPr lang="en" sz="2000">
                <a:solidFill>
                  <a:schemeClr val="dk1"/>
                </a:solidFill>
              </a:rPr>
              <a:t> </a:t>
            </a:r>
            <a:r>
              <a:rPr lang="en" sz="2000" b="1" i="1" u="sng">
                <a:solidFill>
                  <a:srgbClr val="FF0000"/>
                </a:solidFill>
              </a:rPr>
              <a:t>declare laws</a:t>
            </a:r>
            <a:r>
              <a:rPr lang="en" sz="2000">
                <a:solidFill>
                  <a:schemeClr val="dk1"/>
                </a:solidFill>
              </a:rPr>
              <a:t> </a:t>
            </a:r>
            <a:r>
              <a:rPr lang="en" sz="2000" b="1" i="1">
                <a:solidFill>
                  <a:schemeClr val="dk1"/>
                </a:solidFill>
              </a:rPr>
              <a:t>and acts of the President &amp; Congress unconstitutional</a:t>
            </a:r>
            <a:endParaRPr sz="2000" b="1" i="1">
              <a:solidFill>
                <a:schemeClr val="dk1"/>
              </a:solidFill>
            </a:endParaRPr>
          </a:p>
          <a:p>
            <a:pPr marL="457200" lvl="0" indent="0" algn="l" rtl="0">
              <a:spcBef>
                <a:spcPts val="1200"/>
              </a:spcBef>
              <a:spcAft>
                <a:spcPts val="0"/>
              </a:spcAft>
              <a:buNone/>
            </a:pPr>
            <a:endParaRPr sz="2000">
              <a:solidFill>
                <a:schemeClr val="dk1"/>
              </a:solidFill>
            </a:endParaRPr>
          </a:p>
          <a:p>
            <a:pPr marL="457200" lvl="0" indent="-355600" algn="l" rtl="0">
              <a:spcBef>
                <a:spcPts val="1200"/>
              </a:spcBef>
              <a:spcAft>
                <a:spcPts val="0"/>
              </a:spcAft>
              <a:buClr>
                <a:schemeClr val="dk1"/>
              </a:buClr>
              <a:buSzPts val="2000"/>
              <a:buChar char="●"/>
            </a:pPr>
            <a:r>
              <a:rPr lang="en" sz="2000" b="1">
                <a:solidFill>
                  <a:schemeClr val="dk1"/>
                </a:solidFill>
              </a:rPr>
              <a:t>Do you think the Supreme Court should have this power?</a:t>
            </a:r>
            <a:endParaRPr sz="2000" b="1">
              <a:solidFill>
                <a:schemeClr val="dk1"/>
              </a:solidFill>
            </a:endParaRPr>
          </a:p>
          <a:p>
            <a:pPr marL="914400" lvl="1" indent="-355600" algn="l" rtl="0">
              <a:spcBef>
                <a:spcPts val="0"/>
              </a:spcBef>
              <a:spcAft>
                <a:spcPts val="0"/>
              </a:spcAft>
              <a:buClr>
                <a:schemeClr val="dk1"/>
              </a:buClr>
              <a:buSzPts val="2000"/>
              <a:buChar char="○"/>
            </a:pPr>
            <a:r>
              <a:rPr lang="en" sz="2000" b="1">
                <a:solidFill>
                  <a:schemeClr val="dk1"/>
                </a:solidFill>
              </a:rPr>
              <a:t>Why or why not?</a:t>
            </a:r>
            <a:endParaRPr sz="2000" b="1">
              <a:solidFill>
                <a:schemeClr val="dk1"/>
              </a:solidFill>
            </a:endParaRPr>
          </a:p>
        </p:txBody>
      </p:sp>
      <p:pic>
        <p:nvPicPr>
          <p:cNvPr id="67" name="Google Shape;67;p14" descr="Image result for Supreme court"/>
          <p:cNvPicPr preferRelativeResize="0"/>
          <p:nvPr/>
        </p:nvPicPr>
        <p:blipFill>
          <a:blip r:embed="rId3">
            <a:alphaModFix/>
          </a:blip>
          <a:stretch>
            <a:fillRect/>
          </a:stretch>
        </p:blipFill>
        <p:spPr>
          <a:xfrm>
            <a:off x="4571999" y="544824"/>
            <a:ext cx="4333025" cy="4053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107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Supreme Court Cases</a:t>
            </a:r>
            <a:endParaRPr sz="3200"/>
          </a:p>
        </p:txBody>
      </p:sp>
      <p:sp>
        <p:nvSpPr>
          <p:cNvPr id="73" name="Google Shape;73;p15"/>
          <p:cNvSpPr txBox="1">
            <a:spLocks noGrp="1"/>
          </p:cNvSpPr>
          <p:nvPr>
            <p:ph type="body" idx="1"/>
          </p:nvPr>
        </p:nvSpPr>
        <p:spPr>
          <a:xfrm>
            <a:off x="111225" y="680000"/>
            <a:ext cx="8943900" cy="4393800"/>
          </a:xfrm>
          <a:prstGeom prst="rect">
            <a:avLst/>
          </a:prstGeom>
        </p:spPr>
        <p:txBody>
          <a:bodyPr spcFirstLastPara="1" wrap="square" lIns="91425" tIns="91425" rIns="91425" bIns="91425" anchor="t" anchorCtr="0">
            <a:normAutofit fontScale="92500" lnSpcReduction="20000"/>
          </a:bodyPr>
          <a:lstStyle/>
          <a:p>
            <a:pPr marL="457200" lvl="0" indent="-346075" algn="l" rtl="0">
              <a:spcBef>
                <a:spcPts val="0"/>
              </a:spcBef>
              <a:spcAft>
                <a:spcPts val="0"/>
              </a:spcAft>
              <a:buClr>
                <a:schemeClr val="dk1"/>
              </a:buClr>
              <a:buSzPct val="100000"/>
              <a:buChar char="●"/>
            </a:pPr>
            <a:r>
              <a:rPr lang="en" sz="2000">
                <a:solidFill>
                  <a:schemeClr val="dk1"/>
                </a:solidFill>
              </a:rPr>
              <a:t>Supreme Court, led by the Chief Justice Earl Warren, had an </a:t>
            </a:r>
            <a:r>
              <a:rPr lang="en" sz="2000" b="1">
                <a:solidFill>
                  <a:schemeClr val="dk1"/>
                </a:solidFill>
              </a:rPr>
              <a:t>active role during Johnson’s presidency in</a:t>
            </a:r>
            <a:r>
              <a:rPr lang="en" sz="2000">
                <a:solidFill>
                  <a:schemeClr val="dk1"/>
                </a:solidFill>
              </a:rPr>
              <a:t> </a:t>
            </a:r>
            <a:r>
              <a:rPr lang="en" sz="2000" b="1" i="1" u="sng">
                <a:solidFill>
                  <a:srgbClr val="FF0000"/>
                </a:solidFill>
              </a:rPr>
              <a:t>reshaping</a:t>
            </a:r>
            <a:r>
              <a:rPr lang="en" sz="2000">
                <a:solidFill>
                  <a:srgbClr val="FF0000"/>
                </a:solidFill>
              </a:rPr>
              <a:t> </a:t>
            </a:r>
            <a:r>
              <a:rPr lang="en" sz="2000" b="1">
                <a:solidFill>
                  <a:schemeClr val="dk1"/>
                </a:solidFill>
              </a:rPr>
              <a:t>America</a:t>
            </a:r>
            <a:endParaRPr sz="2000" b="1">
              <a:solidFill>
                <a:schemeClr val="dk1"/>
              </a:solidFill>
            </a:endParaRPr>
          </a:p>
          <a:p>
            <a:pPr marL="457200" lvl="0" indent="-346075" algn="l" rtl="0">
              <a:spcBef>
                <a:spcPts val="0"/>
              </a:spcBef>
              <a:spcAft>
                <a:spcPts val="0"/>
              </a:spcAft>
              <a:buClr>
                <a:schemeClr val="dk1"/>
              </a:buClr>
              <a:buSzPct val="100000"/>
              <a:buChar char="●"/>
            </a:pPr>
            <a:r>
              <a:rPr lang="en" sz="2000">
                <a:solidFill>
                  <a:schemeClr val="dk1"/>
                </a:solidFill>
              </a:rPr>
              <a:t>Supreme Court Cases:</a:t>
            </a:r>
            <a:endParaRPr sz="2000">
              <a:solidFill>
                <a:schemeClr val="dk1"/>
              </a:solidFill>
            </a:endParaRPr>
          </a:p>
          <a:p>
            <a:pPr marL="914400" lvl="1" indent="-346075" algn="l" rtl="0">
              <a:spcBef>
                <a:spcPts val="0"/>
              </a:spcBef>
              <a:spcAft>
                <a:spcPts val="0"/>
              </a:spcAft>
              <a:buClr>
                <a:schemeClr val="dk1"/>
              </a:buClr>
              <a:buSzPct val="100000"/>
              <a:buChar char="○"/>
            </a:pPr>
            <a:r>
              <a:rPr lang="en" sz="2000">
                <a:solidFill>
                  <a:schemeClr val="dk1"/>
                </a:solidFill>
              </a:rPr>
              <a:t>Plessy v. Ferguson (1896): </a:t>
            </a:r>
            <a:r>
              <a:rPr lang="en" sz="2000" b="1" i="1">
                <a:solidFill>
                  <a:schemeClr val="dk1"/>
                </a:solidFill>
              </a:rPr>
              <a:t>separate but equal</a:t>
            </a:r>
            <a:endParaRPr sz="2000" b="1" i="1">
              <a:solidFill>
                <a:schemeClr val="dk1"/>
              </a:solidFill>
            </a:endParaRPr>
          </a:p>
          <a:p>
            <a:pPr marL="914400" lvl="1" indent="-346075" algn="l" rtl="0">
              <a:spcBef>
                <a:spcPts val="0"/>
              </a:spcBef>
              <a:spcAft>
                <a:spcPts val="0"/>
              </a:spcAft>
              <a:buClr>
                <a:schemeClr val="dk1"/>
              </a:buClr>
              <a:buSzPct val="100000"/>
              <a:buChar char="○"/>
            </a:pPr>
            <a:r>
              <a:rPr lang="en" sz="2000">
                <a:solidFill>
                  <a:schemeClr val="dk1"/>
                </a:solidFill>
              </a:rPr>
              <a:t>Brown v. Board of Education (1954): </a:t>
            </a:r>
            <a:r>
              <a:rPr lang="en" sz="2000" b="1" i="1">
                <a:solidFill>
                  <a:schemeClr val="dk1"/>
                </a:solidFill>
              </a:rPr>
              <a:t>ended segregation in schools, overturned Plessy v. Ferguson</a:t>
            </a:r>
            <a:endParaRPr sz="2000" b="1" i="1">
              <a:solidFill>
                <a:schemeClr val="dk1"/>
              </a:solidFill>
            </a:endParaRPr>
          </a:p>
          <a:p>
            <a:pPr marL="914400" lvl="1" indent="-346075" algn="l" rtl="0">
              <a:spcBef>
                <a:spcPts val="0"/>
              </a:spcBef>
              <a:spcAft>
                <a:spcPts val="0"/>
              </a:spcAft>
              <a:buClr>
                <a:schemeClr val="dk1"/>
              </a:buClr>
              <a:buSzPct val="100000"/>
              <a:buChar char="○"/>
            </a:pPr>
            <a:r>
              <a:rPr lang="en" sz="2000">
                <a:solidFill>
                  <a:schemeClr val="dk1"/>
                </a:solidFill>
              </a:rPr>
              <a:t>Gideon v. Wainwright: </a:t>
            </a:r>
            <a:r>
              <a:rPr lang="en" sz="2000" b="1" i="1">
                <a:solidFill>
                  <a:schemeClr val="dk1"/>
                </a:solidFill>
              </a:rPr>
              <a:t>required courts to provide lawyers for defendants who could not afford them</a:t>
            </a:r>
            <a:endParaRPr sz="2000" b="1" i="1">
              <a:solidFill>
                <a:schemeClr val="dk1"/>
              </a:solidFill>
            </a:endParaRPr>
          </a:p>
          <a:p>
            <a:pPr marL="457200" lvl="0" indent="-346075" algn="l" rtl="0">
              <a:spcBef>
                <a:spcPts val="0"/>
              </a:spcBef>
              <a:spcAft>
                <a:spcPts val="0"/>
              </a:spcAft>
              <a:buClr>
                <a:schemeClr val="dk1"/>
              </a:buClr>
              <a:buSzPct val="100000"/>
              <a:buChar char="●"/>
            </a:pPr>
            <a:r>
              <a:rPr lang="en" sz="2000">
                <a:solidFill>
                  <a:schemeClr val="dk1"/>
                </a:solidFill>
              </a:rPr>
              <a:t>Other Supreme Court Cases:</a:t>
            </a:r>
            <a:endParaRPr sz="2000">
              <a:solidFill>
                <a:schemeClr val="dk1"/>
              </a:solidFill>
            </a:endParaRPr>
          </a:p>
          <a:p>
            <a:pPr marL="914400" lvl="1" indent="-346075" algn="l" rtl="0">
              <a:spcBef>
                <a:spcPts val="0"/>
              </a:spcBef>
              <a:spcAft>
                <a:spcPts val="0"/>
              </a:spcAft>
              <a:buClr>
                <a:schemeClr val="dk1"/>
              </a:buClr>
              <a:buSzPct val="100000"/>
              <a:buChar char="○"/>
            </a:pPr>
            <a:r>
              <a:rPr lang="en" sz="2000">
                <a:solidFill>
                  <a:schemeClr val="dk1"/>
                </a:solidFill>
              </a:rPr>
              <a:t>Escobedo v. Illinois: right to a lawyer present when questioned</a:t>
            </a:r>
            <a:endParaRPr sz="2000">
              <a:solidFill>
                <a:schemeClr val="dk1"/>
              </a:solidFill>
            </a:endParaRPr>
          </a:p>
          <a:p>
            <a:pPr marL="914400" lvl="1" indent="-346075" algn="l" rtl="0">
              <a:spcBef>
                <a:spcPts val="0"/>
              </a:spcBef>
              <a:spcAft>
                <a:spcPts val="0"/>
              </a:spcAft>
              <a:buClr>
                <a:schemeClr val="dk1"/>
              </a:buClr>
              <a:buSzPct val="100000"/>
              <a:buChar char="○"/>
            </a:pPr>
            <a:r>
              <a:rPr lang="en" sz="2000">
                <a:solidFill>
                  <a:schemeClr val="dk1"/>
                </a:solidFill>
              </a:rPr>
              <a:t>Mapp v. Ohio: evidence seized illegally can’t be used in court</a:t>
            </a:r>
            <a:endParaRPr sz="2000">
              <a:solidFill>
                <a:schemeClr val="dk1"/>
              </a:solidFill>
            </a:endParaRPr>
          </a:p>
          <a:p>
            <a:pPr marL="914400" lvl="1" indent="-346075" algn="l" rtl="0">
              <a:spcBef>
                <a:spcPts val="0"/>
              </a:spcBef>
              <a:spcAft>
                <a:spcPts val="0"/>
              </a:spcAft>
              <a:buClr>
                <a:schemeClr val="dk1"/>
              </a:buClr>
              <a:buSzPct val="100000"/>
              <a:buChar char="○"/>
            </a:pPr>
            <a:r>
              <a:rPr lang="en" sz="2000">
                <a:solidFill>
                  <a:schemeClr val="dk1"/>
                </a:solidFill>
              </a:rPr>
              <a:t>United States v. Robinson (1973): reasonable search</a:t>
            </a:r>
            <a:endParaRPr sz="2000">
              <a:solidFill>
                <a:schemeClr val="dk1"/>
              </a:solidFill>
            </a:endParaRPr>
          </a:p>
          <a:p>
            <a:pPr marL="457200" lvl="0" indent="-346075" algn="l" rtl="0">
              <a:spcBef>
                <a:spcPts val="0"/>
              </a:spcBef>
              <a:spcAft>
                <a:spcPts val="0"/>
              </a:spcAft>
              <a:buClr>
                <a:schemeClr val="dk1"/>
              </a:buClr>
              <a:buSzPct val="100000"/>
              <a:buChar char="●"/>
            </a:pPr>
            <a:r>
              <a:rPr lang="en" sz="2000">
                <a:solidFill>
                  <a:schemeClr val="dk1"/>
                </a:solidFill>
              </a:rPr>
              <a:t>What about today’s digital age/cell phones?</a:t>
            </a:r>
            <a:endParaRPr sz="2000">
              <a:solidFill>
                <a:schemeClr val="dk1"/>
              </a:solidFill>
            </a:endParaRPr>
          </a:p>
          <a:p>
            <a:pPr marL="914400" lvl="1" indent="-346075" algn="l" rtl="0">
              <a:spcBef>
                <a:spcPts val="0"/>
              </a:spcBef>
              <a:spcAft>
                <a:spcPts val="0"/>
              </a:spcAft>
              <a:buClr>
                <a:schemeClr val="dk1"/>
              </a:buClr>
              <a:buSzPct val="100000"/>
              <a:buChar char="○"/>
            </a:pPr>
            <a:r>
              <a:rPr lang="en" sz="2000">
                <a:solidFill>
                  <a:schemeClr val="dk1"/>
                </a:solidFill>
              </a:rPr>
              <a:t>Riley v. California (2014): unanimously ruled police need warrants to search the cellphones of people they arrest</a:t>
            </a:r>
            <a:endParaRPr sz="2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15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Miranda v. Arizona</a:t>
            </a:r>
            <a:endParaRPr sz="3200"/>
          </a:p>
        </p:txBody>
      </p:sp>
      <p:sp>
        <p:nvSpPr>
          <p:cNvPr id="79" name="Google Shape;79;p16"/>
          <p:cNvSpPr txBox="1">
            <a:spLocks noGrp="1"/>
          </p:cNvSpPr>
          <p:nvPr>
            <p:ph type="body" idx="2"/>
          </p:nvPr>
        </p:nvSpPr>
        <p:spPr>
          <a:xfrm>
            <a:off x="5777800" y="970775"/>
            <a:ext cx="3314700" cy="2927100"/>
          </a:xfrm>
          <a:prstGeom prst="rect">
            <a:avLst/>
          </a:prstGeom>
        </p:spPr>
        <p:txBody>
          <a:bodyPr spcFirstLastPara="1" wrap="square" lIns="91425" tIns="91425" rIns="91425" bIns="91425" anchor="t" anchorCtr="0">
            <a:normAutofit fontScale="92500"/>
          </a:bodyPr>
          <a:lstStyle/>
          <a:p>
            <a:pPr marL="457200" lvl="0" indent="-368300" algn="l" rtl="0">
              <a:spcBef>
                <a:spcPts val="0"/>
              </a:spcBef>
              <a:spcAft>
                <a:spcPts val="0"/>
              </a:spcAft>
              <a:buClr>
                <a:schemeClr val="dk1"/>
              </a:buClr>
              <a:buSzPts val="2200"/>
              <a:buChar char="●"/>
            </a:pPr>
            <a:r>
              <a:rPr lang="en" sz="2200">
                <a:solidFill>
                  <a:schemeClr val="dk1"/>
                </a:solidFill>
              </a:rPr>
              <a:t>Supreme Court case established that people being </a:t>
            </a:r>
            <a:r>
              <a:rPr lang="en" sz="2200" b="1" i="1">
                <a:solidFill>
                  <a:schemeClr val="dk1"/>
                </a:solidFill>
              </a:rPr>
              <a:t>accused must be informed of their rights</a:t>
            </a:r>
            <a:r>
              <a:rPr lang="en" sz="2200">
                <a:solidFill>
                  <a:schemeClr val="dk1"/>
                </a:solidFill>
              </a:rPr>
              <a:t> (</a:t>
            </a:r>
            <a:r>
              <a:rPr lang="en" sz="2200" b="1" i="1" u="sng">
                <a:solidFill>
                  <a:srgbClr val="FF0000"/>
                </a:solidFill>
              </a:rPr>
              <a:t>5th amendment</a:t>
            </a:r>
            <a:r>
              <a:rPr lang="en" sz="2200">
                <a:solidFill>
                  <a:schemeClr val="dk1"/>
                </a:solidFill>
              </a:rPr>
              <a:t>) before being charged with a crime</a:t>
            </a:r>
            <a:endParaRPr sz="1800">
              <a:solidFill>
                <a:schemeClr val="dk1"/>
              </a:solidFill>
            </a:endParaRPr>
          </a:p>
        </p:txBody>
      </p:sp>
      <p:pic>
        <p:nvPicPr>
          <p:cNvPr id="80" name="Google Shape;80;p16"/>
          <p:cNvPicPr preferRelativeResize="0"/>
          <p:nvPr/>
        </p:nvPicPr>
        <p:blipFill>
          <a:blip r:embed="rId3">
            <a:alphaModFix/>
          </a:blip>
          <a:stretch>
            <a:fillRect/>
          </a:stretch>
        </p:blipFill>
        <p:spPr>
          <a:xfrm>
            <a:off x="152400" y="897150"/>
            <a:ext cx="2345895" cy="2463725"/>
          </a:xfrm>
          <a:prstGeom prst="rect">
            <a:avLst/>
          </a:prstGeom>
          <a:noFill/>
          <a:ln>
            <a:noFill/>
          </a:ln>
        </p:spPr>
      </p:pic>
      <p:pic>
        <p:nvPicPr>
          <p:cNvPr id="81" name="Google Shape;81;p16"/>
          <p:cNvPicPr preferRelativeResize="0"/>
          <p:nvPr/>
        </p:nvPicPr>
        <p:blipFill>
          <a:blip r:embed="rId4">
            <a:alphaModFix/>
          </a:blip>
          <a:stretch>
            <a:fillRect/>
          </a:stretch>
        </p:blipFill>
        <p:spPr>
          <a:xfrm>
            <a:off x="1896748" y="2571748"/>
            <a:ext cx="3677425" cy="2463725"/>
          </a:xfrm>
          <a:prstGeom prst="rect">
            <a:avLst/>
          </a:prstGeom>
          <a:noFill/>
          <a:ln w="9525" cap="flat" cmpd="sng">
            <a:solidFill>
              <a:srgbClr val="595959"/>
            </a:solidFill>
            <a:prstDash val="dashDot"/>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7" descr="description" title="Miranda v Arizona">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8" descr="You do have the right to be an attorney if you want to." title="21 Jump Street - Channing Tatum Miranda rights scene">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194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School Segregation &amp; Unfairness</a:t>
            </a:r>
            <a:endParaRPr sz="3200"/>
          </a:p>
        </p:txBody>
      </p:sp>
      <p:sp>
        <p:nvSpPr>
          <p:cNvPr id="97" name="Google Shape;97;p19"/>
          <p:cNvSpPr txBox="1">
            <a:spLocks noGrp="1"/>
          </p:cNvSpPr>
          <p:nvPr>
            <p:ph type="body" idx="1"/>
          </p:nvPr>
        </p:nvSpPr>
        <p:spPr>
          <a:xfrm>
            <a:off x="0" y="820675"/>
            <a:ext cx="5465100" cy="4227900"/>
          </a:xfrm>
          <a:prstGeom prst="rect">
            <a:avLst/>
          </a:prstGeom>
        </p:spPr>
        <p:txBody>
          <a:bodyPr spcFirstLastPara="1" wrap="square" lIns="91425" tIns="91425" rIns="91425" bIns="91425" anchor="t" anchorCtr="0">
            <a:normAutofit fontScale="92500" lnSpcReduction="20000"/>
          </a:bodyPr>
          <a:lstStyle/>
          <a:p>
            <a:pPr marL="457200" lvl="0" indent="-346075" algn="l" rtl="0">
              <a:spcBef>
                <a:spcPts val="0"/>
              </a:spcBef>
              <a:spcAft>
                <a:spcPts val="0"/>
              </a:spcAft>
              <a:buClr>
                <a:schemeClr val="dk1"/>
              </a:buClr>
              <a:buSzPct val="100000"/>
              <a:buChar char="●"/>
            </a:pPr>
            <a:r>
              <a:rPr lang="en" sz="2000">
                <a:solidFill>
                  <a:schemeClr val="dk1"/>
                </a:solidFill>
              </a:rPr>
              <a:t>Mendez v. Westminster ISD (1947)</a:t>
            </a:r>
            <a:endParaRPr sz="2000">
              <a:solidFill>
                <a:schemeClr val="dk1"/>
              </a:solidFill>
            </a:endParaRPr>
          </a:p>
          <a:p>
            <a:pPr marL="457200" lvl="0" indent="-346075" algn="l" rtl="0">
              <a:spcBef>
                <a:spcPts val="0"/>
              </a:spcBef>
              <a:spcAft>
                <a:spcPts val="0"/>
              </a:spcAft>
              <a:buClr>
                <a:schemeClr val="dk1"/>
              </a:buClr>
              <a:buSzPct val="100000"/>
              <a:buChar char="●"/>
            </a:pPr>
            <a:r>
              <a:rPr lang="en" sz="2000">
                <a:solidFill>
                  <a:schemeClr val="dk1"/>
                </a:solidFill>
              </a:rPr>
              <a:t>Delgado v. Bastrop ISD (1948)</a:t>
            </a:r>
            <a:endParaRPr sz="2000">
              <a:solidFill>
                <a:schemeClr val="dk1"/>
              </a:solidFill>
            </a:endParaRPr>
          </a:p>
          <a:p>
            <a:pPr marL="457200" lvl="0" indent="-346075" algn="l" rtl="0">
              <a:spcBef>
                <a:spcPts val="0"/>
              </a:spcBef>
              <a:spcAft>
                <a:spcPts val="0"/>
              </a:spcAft>
              <a:buClr>
                <a:schemeClr val="dk1"/>
              </a:buClr>
              <a:buSzPct val="100000"/>
              <a:buChar char="●"/>
            </a:pPr>
            <a:r>
              <a:rPr lang="en" sz="2000">
                <a:solidFill>
                  <a:schemeClr val="dk1"/>
                </a:solidFill>
              </a:rPr>
              <a:t>Edgewood ISD v. Kirby (1984)</a:t>
            </a:r>
            <a:endParaRPr sz="2000">
              <a:solidFill>
                <a:schemeClr val="dk1"/>
              </a:solidFill>
            </a:endParaRPr>
          </a:p>
          <a:p>
            <a:pPr marL="914400" lvl="1" indent="-346075" algn="l" rtl="0">
              <a:spcBef>
                <a:spcPts val="0"/>
              </a:spcBef>
              <a:spcAft>
                <a:spcPts val="0"/>
              </a:spcAft>
              <a:buClr>
                <a:schemeClr val="dk1"/>
              </a:buClr>
              <a:buSzPct val="100000"/>
              <a:buChar char="○"/>
            </a:pPr>
            <a:r>
              <a:rPr lang="en" sz="2000">
                <a:solidFill>
                  <a:schemeClr val="dk1"/>
                </a:solidFill>
              </a:rPr>
              <a:t>In the Mendez &amp; Delgado cases, t</a:t>
            </a:r>
            <a:r>
              <a:rPr lang="en" sz="2000" b="1" i="1">
                <a:solidFill>
                  <a:schemeClr val="dk1"/>
                </a:solidFill>
              </a:rPr>
              <a:t>he courts ruled that school districts </a:t>
            </a:r>
            <a:r>
              <a:rPr lang="en" sz="2000" b="1" i="1" u="sng">
                <a:solidFill>
                  <a:srgbClr val="FF0000"/>
                </a:solidFill>
              </a:rPr>
              <a:t>could not</a:t>
            </a:r>
            <a:r>
              <a:rPr lang="en" sz="2000" b="1" i="1">
                <a:solidFill>
                  <a:schemeClr val="dk1"/>
                </a:solidFill>
              </a:rPr>
              <a:t> segregate if there wasn’t a state segregation law already</a:t>
            </a:r>
            <a:r>
              <a:rPr lang="en" sz="2000">
                <a:solidFill>
                  <a:schemeClr val="dk1"/>
                </a:solidFill>
              </a:rPr>
              <a:t> (this was before Brown v. Board)</a:t>
            </a:r>
            <a:endParaRPr sz="2000">
              <a:solidFill>
                <a:schemeClr val="dk1"/>
              </a:solidFill>
            </a:endParaRPr>
          </a:p>
          <a:p>
            <a:pPr marL="914400" lvl="1" indent="-346075" algn="l" rtl="0">
              <a:spcBef>
                <a:spcPts val="0"/>
              </a:spcBef>
              <a:spcAft>
                <a:spcPts val="0"/>
              </a:spcAft>
              <a:buClr>
                <a:schemeClr val="dk1"/>
              </a:buClr>
              <a:buSzPct val="100000"/>
              <a:buChar char="○"/>
            </a:pPr>
            <a:r>
              <a:rPr lang="en" sz="2000">
                <a:solidFill>
                  <a:schemeClr val="dk1"/>
                </a:solidFill>
              </a:rPr>
              <a:t>In Edgewater, the Supreme Court ruled that states had to fund poor and rich school districts equally</a:t>
            </a:r>
            <a:endParaRPr sz="2000">
              <a:solidFill>
                <a:schemeClr val="dk1"/>
              </a:solidFill>
            </a:endParaRPr>
          </a:p>
          <a:p>
            <a:pPr marL="457200" lvl="0" indent="-346075" algn="l" rtl="0">
              <a:spcBef>
                <a:spcPts val="0"/>
              </a:spcBef>
              <a:spcAft>
                <a:spcPts val="0"/>
              </a:spcAft>
              <a:buClr>
                <a:schemeClr val="dk1"/>
              </a:buClr>
              <a:buSzPct val="100000"/>
              <a:buChar char="●"/>
            </a:pPr>
            <a:r>
              <a:rPr lang="en" sz="2000">
                <a:solidFill>
                  <a:schemeClr val="dk1"/>
                </a:solidFill>
              </a:rPr>
              <a:t>In each of these cases, </a:t>
            </a:r>
            <a:r>
              <a:rPr lang="en" sz="2000" b="1" i="1">
                <a:solidFill>
                  <a:schemeClr val="dk1"/>
                </a:solidFill>
              </a:rPr>
              <a:t>courts ruled against racial </a:t>
            </a:r>
            <a:r>
              <a:rPr lang="en" sz="2000" b="1" i="1" u="sng">
                <a:solidFill>
                  <a:srgbClr val="FF0000"/>
                </a:solidFill>
              </a:rPr>
              <a:t>unfairness</a:t>
            </a:r>
            <a:r>
              <a:rPr lang="en" sz="2000" b="1" i="1">
                <a:solidFill>
                  <a:schemeClr val="dk1"/>
                </a:solidFill>
              </a:rPr>
              <a:t> and segregation in public schools</a:t>
            </a:r>
            <a:endParaRPr sz="2000" b="1" i="1">
              <a:solidFill>
                <a:schemeClr val="dk1"/>
              </a:solidFill>
            </a:endParaRPr>
          </a:p>
        </p:txBody>
      </p:sp>
      <p:pic>
        <p:nvPicPr>
          <p:cNvPr id="98" name="Google Shape;98;p19" descr="Image result for Mendez and Delgado cases,"/>
          <p:cNvPicPr preferRelativeResize="0"/>
          <p:nvPr/>
        </p:nvPicPr>
        <p:blipFill>
          <a:blip r:embed="rId3">
            <a:alphaModFix/>
          </a:blip>
          <a:stretch>
            <a:fillRect/>
          </a:stretch>
        </p:blipFill>
        <p:spPr>
          <a:xfrm>
            <a:off x="5754425" y="2421825"/>
            <a:ext cx="3213100" cy="2626750"/>
          </a:xfrm>
          <a:prstGeom prst="rect">
            <a:avLst/>
          </a:prstGeom>
          <a:noFill/>
          <a:ln>
            <a:noFill/>
          </a:ln>
        </p:spPr>
      </p:pic>
      <p:pic>
        <p:nvPicPr>
          <p:cNvPr id="99" name="Google Shape;99;p19" descr="Image result for Mendez v. Westminster ISD (1947), Delgado v. Bastrop ISD (1948), and Edgewood ISD v. Kirby"/>
          <p:cNvPicPr preferRelativeResize="0"/>
          <p:nvPr/>
        </p:nvPicPr>
        <p:blipFill rotWithShape="1">
          <a:blip r:embed="rId4">
            <a:alphaModFix/>
          </a:blip>
          <a:srcRect r="18247"/>
          <a:stretch/>
        </p:blipFill>
        <p:spPr>
          <a:xfrm>
            <a:off x="5754425" y="194850"/>
            <a:ext cx="3213100" cy="2092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182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Wisconsin v. Yoder (1971)</a:t>
            </a:r>
            <a:endParaRPr sz="3200"/>
          </a:p>
        </p:txBody>
      </p:sp>
      <p:sp>
        <p:nvSpPr>
          <p:cNvPr id="105" name="Google Shape;105;p20"/>
          <p:cNvSpPr txBox="1">
            <a:spLocks noGrp="1"/>
          </p:cNvSpPr>
          <p:nvPr>
            <p:ph type="body" idx="2"/>
          </p:nvPr>
        </p:nvSpPr>
        <p:spPr>
          <a:xfrm>
            <a:off x="4832400" y="870725"/>
            <a:ext cx="4185300" cy="40155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Clr>
                <a:schemeClr val="dk1"/>
              </a:buClr>
              <a:buSzPts val="2200"/>
              <a:buChar char="●"/>
            </a:pPr>
            <a:r>
              <a:rPr lang="en" sz="2200" b="1" i="1">
                <a:solidFill>
                  <a:schemeClr val="dk1"/>
                </a:solidFill>
              </a:rPr>
              <a:t>In 1971, the Supreme Court ruled that Wisconsin could not force </a:t>
            </a:r>
            <a:r>
              <a:rPr lang="en" sz="2200" b="1" i="1" u="sng">
                <a:solidFill>
                  <a:srgbClr val="FF0000"/>
                </a:solidFill>
              </a:rPr>
              <a:t>Amish</a:t>
            </a:r>
            <a:r>
              <a:rPr lang="en" sz="2200" b="1" i="1">
                <a:solidFill>
                  <a:schemeClr val="dk1"/>
                </a:solidFill>
              </a:rPr>
              <a:t> children to go to school after the 8th grade</a:t>
            </a:r>
            <a:endParaRPr sz="2200" b="1" i="1">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The court ruled that states cannot force children to attend school </a:t>
            </a:r>
            <a:r>
              <a:rPr lang="en" sz="2200" b="1" i="1">
                <a:solidFill>
                  <a:schemeClr val="dk1"/>
                </a:solidFill>
              </a:rPr>
              <a:t>if it conflicts with their freedom of religio</a:t>
            </a:r>
            <a:r>
              <a:rPr lang="en" sz="2200">
                <a:solidFill>
                  <a:schemeClr val="dk1"/>
                </a:solidFill>
              </a:rPr>
              <a:t>n</a:t>
            </a:r>
            <a:endParaRPr sz="2200">
              <a:solidFill>
                <a:schemeClr val="dk1"/>
              </a:solidFill>
            </a:endParaRPr>
          </a:p>
        </p:txBody>
      </p:sp>
      <p:pic>
        <p:nvPicPr>
          <p:cNvPr id="106" name="Google Shape;106;p20"/>
          <p:cNvPicPr preferRelativeResize="0"/>
          <p:nvPr/>
        </p:nvPicPr>
        <p:blipFill>
          <a:blip r:embed="rId3">
            <a:alphaModFix/>
          </a:blip>
          <a:stretch>
            <a:fillRect/>
          </a:stretch>
        </p:blipFill>
        <p:spPr>
          <a:xfrm>
            <a:off x="412800" y="982150"/>
            <a:ext cx="4251675" cy="4015500"/>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94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White v. Regester (1973)</a:t>
            </a:r>
            <a:endParaRPr sz="3200"/>
          </a:p>
        </p:txBody>
      </p:sp>
      <p:sp>
        <p:nvSpPr>
          <p:cNvPr id="112" name="Google Shape;112;p21"/>
          <p:cNvSpPr txBox="1">
            <a:spLocks noGrp="1"/>
          </p:cNvSpPr>
          <p:nvPr>
            <p:ph type="body" idx="1"/>
          </p:nvPr>
        </p:nvSpPr>
        <p:spPr>
          <a:xfrm>
            <a:off x="124050" y="695125"/>
            <a:ext cx="4540500" cy="4331100"/>
          </a:xfrm>
          <a:prstGeom prst="rect">
            <a:avLst/>
          </a:prstGeom>
        </p:spPr>
        <p:txBody>
          <a:bodyPr spcFirstLastPara="1" wrap="square" lIns="91425" tIns="91425" rIns="91425" bIns="91425" anchor="t" anchorCtr="0">
            <a:normAutofit fontScale="92500" lnSpcReduction="20000"/>
          </a:bodyPr>
          <a:lstStyle/>
          <a:p>
            <a:pPr marL="457200" lvl="0" indent="-357822" algn="l" rtl="0">
              <a:spcBef>
                <a:spcPts val="0"/>
              </a:spcBef>
              <a:spcAft>
                <a:spcPts val="0"/>
              </a:spcAft>
              <a:buClr>
                <a:schemeClr val="dk1"/>
              </a:buClr>
              <a:buSzPct val="100000"/>
              <a:buChar char="●"/>
            </a:pPr>
            <a:r>
              <a:rPr lang="en" sz="2200">
                <a:solidFill>
                  <a:schemeClr val="dk1"/>
                </a:solidFill>
              </a:rPr>
              <a:t>In 1970, Texas changed the </a:t>
            </a:r>
            <a:r>
              <a:rPr lang="en" sz="2200" b="1" i="1" u="sng">
                <a:solidFill>
                  <a:srgbClr val="FF0000"/>
                </a:solidFill>
              </a:rPr>
              <a:t>boundaries</a:t>
            </a:r>
            <a:r>
              <a:rPr lang="en" sz="2200" b="1" i="1">
                <a:solidFill>
                  <a:schemeClr val="dk1"/>
                </a:solidFill>
              </a:rPr>
              <a:t> for its legislature districts so that blacks and Hispanics in San Antonio &amp; Dallas would have very little chance of getting elected</a:t>
            </a:r>
            <a:endParaRPr sz="2200" b="1" i="1">
              <a:solidFill>
                <a:schemeClr val="dk1"/>
              </a:solidFill>
            </a:endParaRPr>
          </a:p>
          <a:p>
            <a:pPr marL="457200" lvl="0" indent="-357822" algn="l" rtl="0">
              <a:spcBef>
                <a:spcPts val="0"/>
              </a:spcBef>
              <a:spcAft>
                <a:spcPts val="0"/>
              </a:spcAft>
              <a:buClr>
                <a:schemeClr val="dk1"/>
              </a:buClr>
              <a:buSzPct val="100000"/>
              <a:buChar char="●"/>
            </a:pPr>
            <a:r>
              <a:rPr lang="en" sz="2200">
                <a:solidFill>
                  <a:schemeClr val="dk1"/>
                </a:solidFill>
              </a:rPr>
              <a:t>The Supreme Court said that states could not discriminate by </a:t>
            </a:r>
            <a:r>
              <a:rPr lang="en" sz="2200" b="1" i="1" u="sng">
                <a:solidFill>
                  <a:srgbClr val="FF0000"/>
                </a:solidFill>
              </a:rPr>
              <a:t>redistricting</a:t>
            </a:r>
            <a:r>
              <a:rPr lang="en" sz="2200">
                <a:solidFill>
                  <a:schemeClr val="dk1"/>
                </a:solidFill>
              </a:rPr>
              <a:t> (changing voting boundaries)</a:t>
            </a:r>
            <a:endParaRPr sz="2200">
              <a:solidFill>
                <a:schemeClr val="dk1"/>
              </a:solidFill>
            </a:endParaRPr>
          </a:p>
          <a:p>
            <a:pPr marL="457200" lvl="0" indent="-357822" algn="l" rtl="0">
              <a:spcBef>
                <a:spcPts val="0"/>
              </a:spcBef>
              <a:spcAft>
                <a:spcPts val="0"/>
              </a:spcAft>
              <a:buClr>
                <a:schemeClr val="dk1"/>
              </a:buClr>
              <a:buSzPct val="100000"/>
              <a:buChar char="●"/>
            </a:pPr>
            <a:r>
              <a:rPr lang="en" sz="2200">
                <a:solidFill>
                  <a:schemeClr val="dk1"/>
                </a:solidFill>
              </a:rPr>
              <a:t>The Texas legislature attempted a similar redistricting in 2012 but was denied by the Federal Election Commission</a:t>
            </a:r>
            <a:endParaRPr sz="2200">
              <a:solidFill>
                <a:schemeClr val="dk1"/>
              </a:solidFill>
            </a:endParaRPr>
          </a:p>
        </p:txBody>
      </p:sp>
      <p:pic>
        <p:nvPicPr>
          <p:cNvPr id="113" name="Google Shape;113;p21"/>
          <p:cNvPicPr preferRelativeResize="0"/>
          <p:nvPr/>
        </p:nvPicPr>
        <p:blipFill>
          <a:blip r:embed="rId3">
            <a:alphaModFix/>
          </a:blip>
          <a:stretch>
            <a:fillRect/>
          </a:stretch>
        </p:blipFill>
        <p:spPr>
          <a:xfrm>
            <a:off x="4764550" y="244775"/>
            <a:ext cx="4223426" cy="4728850"/>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803</Words>
  <Application>Microsoft Office PowerPoint</Application>
  <PresentationFormat>On-screen Show (16:9)</PresentationFormat>
  <Paragraphs>55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Average</vt:lpstr>
      <vt:lpstr>Oswald</vt:lpstr>
      <vt:lpstr>Slate</vt:lpstr>
      <vt:lpstr>Civil Right {Important} Court Cases</vt:lpstr>
      <vt:lpstr>Things To Consider…</vt:lpstr>
      <vt:lpstr>Supreme Court Cases</vt:lpstr>
      <vt:lpstr>Miranda v. Arizona</vt:lpstr>
      <vt:lpstr>PowerPoint Presentation</vt:lpstr>
      <vt:lpstr>PowerPoint Presentation</vt:lpstr>
      <vt:lpstr>School Segregation &amp; Unfairness</vt:lpstr>
      <vt:lpstr>Wisconsin v. Yoder (1971)</vt:lpstr>
      <vt:lpstr>White v. Regester (1973)</vt:lpstr>
      <vt:lpstr>Hernandez v. Texas (1954)</vt:lpstr>
      <vt:lpstr>Sweatt v. Painter (1950)</vt:lpstr>
      <vt:lpstr>Roe v. Wade (1973)</vt:lpstr>
      <vt:lpstr>PowerPoint Presentation</vt:lpstr>
      <vt:lpstr>Title IX (Nine)</vt:lpstr>
      <vt:lpstr>Americans with Disabilities Act (ADA)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 {Important} Court Cases</dc:title>
  <dc:creator>Greg Scott</dc:creator>
  <cp:lastModifiedBy>Greg Scott</cp:lastModifiedBy>
  <cp:revision>1</cp:revision>
  <dcterms:modified xsi:type="dcterms:W3CDTF">2024-01-31T13:28:12Z</dcterms:modified>
</cp:coreProperties>
</file>